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mov" ContentType="video/quicktime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5" r:id="rId1"/>
  </p:sldMasterIdLst>
  <p:notesMasterIdLst>
    <p:notesMasterId r:id="rId18"/>
  </p:notesMasterIdLst>
  <p:sldIdLst>
    <p:sldId id="256" r:id="rId2"/>
    <p:sldId id="265" r:id="rId3"/>
    <p:sldId id="269" r:id="rId4"/>
    <p:sldId id="270" r:id="rId5"/>
    <p:sldId id="272" r:id="rId6"/>
    <p:sldId id="260" r:id="rId7"/>
    <p:sldId id="264" r:id="rId8"/>
    <p:sldId id="263" r:id="rId9"/>
    <p:sldId id="261" r:id="rId10"/>
    <p:sldId id="274" r:id="rId11"/>
    <p:sldId id="276" r:id="rId12"/>
    <p:sldId id="277" r:id="rId13"/>
    <p:sldId id="262" r:id="rId14"/>
    <p:sldId id="273" r:id="rId15"/>
    <p:sldId id="279" r:id="rId16"/>
    <p:sldId id="27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45"/>
    <p:restoredTop sz="82500"/>
  </p:normalViewPr>
  <p:slideViewPr>
    <p:cSldViewPr snapToGrid="0" snapToObjects="1">
      <p:cViewPr varScale="1">
        <p:scale>
          <a:sx n="78" d="100"/>
          <a:sy n="78" d="100"/>
        </p:scale>
        <p:origin x="4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Air Carrier Delay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Sheet1!$A$2:$A$15</c:f>
              <c:numCache>
                <c:formatCode>General</c:formatCode>
                <c:ptCount val="14"/>
                <c:pt idx="0">
                  <c:v>2003.0</c:v>
                </c:pt>
                <c:pt idx="1">
                  <c:v>2004.0</c:v>
                </c:pt>
                <c:pt idx="2">
                  <c:v>2005.0</c:v>
                </c:pt>
                <c:pt idx="3">
                  <c:v>2006.0</c:v>
                </c:pt>
                <c:pt idx="4">
                  <c:v>2007.0</c:v>
                </c:pt>
                <c:pt idx="5">
                  <c:v>2008.0</c:v>
                </c:pt>
                <c:pt idx="6">
                  <c:v>2009.0</c:v>
                </c:pt>
                <c:pt idx="7">
                  <c:v>2010.0</c:v>
                </c:pt>
                <c:pt idx="8">
                  <c:v>2011.0</c:v>
                </c:pt>
                <c:pt idx="9">
                  <c:v>2012.0</c:v>
                </c:pt>
                <c:pt idx="10">
                  <c:v>2013.0</c:v>
                </c:pt>
                <c:pt idx="11">
                  <c:v>2014.0</c:v>
                </c:pt>
                <c:pt idx="12">
                  <c:v>2015.0</c:v>
                </c:pt>
                <c:pt idx="13">
                  <c:v>2016.0</c:v>
                </c:pt>
              </c:numCache>
            </c:numRef>
          </c:cat>
          <c:val>
            <c:numRef>
              <c:f>Sheet1!$B$2:$B$15</c:f>
              <c:numCache>
                <c:formatCode>0.00%</c:formatCode>
                <c:ptCount val="14"/>
                <c:pt idx="0">
                  <c:v>0.263</c:v>
                </c:pt>
                <c:pt idx="1">
                  <c:v>0.258</c:v>
                </c:pt>
                <c:pt idx="2">
                  <c:v>0.28</c:v>
                </c:pt>
                <c:pt idx="3">
                  <c:v>0.278</c:v>
                </c:pt>
                <c:pt idx="4">
                  <c:v>0.285</c:v>
                </c:pt>
                <c:pt idx="5">
                  <c:v>0.278</c:v>
                </c:pt>
                <c:pt idx="6">
                  <c:v>0.28</c:v>
                </c:pt>
                <c:pt idx="7">
                  <c:v>0.304</c:v>
                </c:pt>
                <c:pt idx="8">
                  <c:v>0.301</c:v>
                </c:pt>
                <c:pt idx="9">
                  <c:v>0.319</c:v>
                </c:pt>
                <c:pt idx="10">
                  <c:v>0.294</c:v>
                </c:pt>
                <c:pt idx="11">
                  <c:v>0.302</c:v>
                </c:pt>
                <c:pt idx="12">
                  <c:v>0.322</c:v>
                </c:pt>
                <c:pt idx="13">
                  <c:v>0.326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Aircraft Arriving Late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Sheet1!$A$2:$A$15</c:f>
              <c:numCache>
                <c:formatCode>General</c:formatCode>
                <c:ptCount val="14"/>
                <c:pt idx="0">
                  <c:v>2003.0</c:v>
                </c:pt>
                <c:pt idx="1">
                  <c:v>2004.0</c:v>
                </c:pt>
                <c:pt idx="2">
                  <c:v>2005.0</c:v>
                </c:pt>
                <c:pt idx="3">
                  <c:v>2006.0</c:v>
                </c:pt>
                <c:pt idx="4">
                  <c:v>2007.0</c:v>
                </c:pt>
                <c:pt idx="5">
                  <c:v>2008.0</c:v>
                </c:pt>
                <c:pt idx="6">
                  <c:v>2009.0</c:v>
                </c:pt>
                <c:pt idx="7">
                  <c:v>2010.0</c:v>
                </c:pt>
                <c:pt idx="8">
                  <c:v>2011.0</c:v>
                </c:pt>
                <c:pt idx="9">
                  <c:v>2012.0</c:v>
                </c:pt>
                <c:pt idx="10">
                  <c:v>2013.0</c:v>
                </c:pt>
                <c:pt idx="11">
                  <c:v>2014.0</c:v>
                </c:pt>
                <c:pt idx="12">
                  <c:v>2015.0</c:v>
                </c:pt>
                <c:pt idx="13">
                  <c:v>2016.0</c:v>
                </c:pt>
              </c:numCache>
            </c:numRef>
          </c:cat>
          <c:val>
            <c:numRef>
              <c:f>Sheet1!$C$2:$C$15</c:f>
              <c:numCache>
                <c:formatCode>0.00%</c:formatCode>
                <c:ptCount val="14"/>
                <c:pt idx="0">
                  <c:v>0.309</c:v>
                </c:pt>
                <c:pt idx="1">
                  <c:v>0.336</c:v>
                </c:pt>
                <c:pt idx="2">
                  <c:v>0.342</c:v>
                </c:pt>
                <c:pt idx="3">
                  <c:v>0.37</c:v>
                </c:pt>
                <c:pt idx="4">
                  <c:v>0.377</c:v>
                </c:pt>
                <c:pt idx="5">
                  <c:v>0.366</c:v>
                </c:pt>
                <c:pt idx="6">
                  <c:v>0.362</c:v>
                </c:pt>
                <c:pt idx="7">
                  <c:v>0.394</c:v>
                </c:pt>
                <c:pt idx="8">
                  <c:v>0.408</c:v>
                </c:pt>
                <c:pt idx="9">
                  <c:v>0.414</c:v>
                </c:pt>
                <c:pt idx="10">
                  <c:v>0.421</c:v>
                </c:pt>
                <c:pt idx="11">
                  <c:v>0.419</c:v>
                </c:pt>
                <c:pt idx="12">
                  <c:v>0.398</c:v>
                </c:pt>
                <c:pt idx="13">
                  <c:v>0.392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National Aviation System Delay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Sheet1!$A$2:$A$15</c:f>
              <c:numCache>
                <c:formatCode>General</c:formatCode>
                <c:ptCount val="14"/>
                <c:pt idx="0">
                  <c:v>2003.0</c:v>
                </c:pt>
                <c:pt idx="1">
                  <c:v>2004.0</c:v>
                </c:pt>
                <c:pt idx="2">
                  <c:v>2005.0</c:v>
                </c:pt>
                <c:pt idx="3">
                  <c:v>2006.0</c:v>
                </c:pt>
                <c:pt idx="4">
                  <c:v>2007.0</c:v>
                </c:pt>
                <c:pt idx="5">
                  <c:v>2008.0</c:v>
                </c:pt>
                <c:pt idx="6">
                  <c:v>2009.0</c:v>
                </c:pt>
                <c:pt idx="7">
                  <c:v>2010.0</c:v>
                </c:pt>
                <c:pt idx="8">
                  <c:v>2011.0</c:v>
                </c:pt>
                <c:pt idx="9">
                  <c:v>2012.0</c:v>
                </c:pt>
                <c:pt idx="10">
                  <c:v>2013.0</c:v>
                </c:pt>
                <c:pt idx="11">
                  <c:v>2014.0</c:v>
                </c:pt>
                <c:pt idx="12">
                  <c:v>2015.0</c:v>
                </c:pt>
                <c:pt idx="13">
                  <c:v>2016.0</c:v>
                </c:pt>
              </c:numCache>
            </c:numRef>
          </c:cat>
          <c:val>
            <c:numRef>
              <c:f>Sheet1!$D$2:$D$15</c:f>
              <c:numCache>
                <c:formatCode>0.00%</c:formatCode>
                <c:ptCount val="14"/>
                <c:pt idx="0">
                  <c:v>0.365</c:v>
                </c:pt>
                <c:pt idx="1">
                  <c:v>0.335</c:v>
                </c:pt>
                <c:pt idx="2">
                  <c:v>0.314</c:v>
                </c:pt>
                <c:pt idx="3">
                  <c:v>0.294</c:v>
                </c:pt>
                <c:pt idx="4">
                  <c:v>0.279</c:v>
                </c:pt>
                <c:pt idx="5">
                  <c:v>0.302</c:v>
                </c:pt>
                <c:pt idx="6">
                  <c:v>0.306</c:v>
                </c:pt>
                <c:pt idx="7">
                  <c:v>0.257</c:v>
                </c:pt>
                <c:pt idx="8">
                  <c:v>0.248</c:v>
                </c:pt>
                <c:pt idx="9">
                  <c:v>0.225</c:v>
                </c:pt>
                <c:pt idx="10">
                  <c:v>0.242</c:v>
                </c:pt>
                <c:pt idx="11">
                  <c:v>0.235</c:v>
                </c:pt>
                <c:pt idx="12">
                  <c:v>0.229</c:v>
                </c:pt>
                <c:pt idx="13">
                  <c:v>0.237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Security Delay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Sheet1!$A$2:$A$15</c:f>
              <c:numCache>
                <c:formatCode>General</c:formatCode>
                <c:ptCount val="14"/>
                <c:pt idx="0">
                  <c:v>2003.0</c:v>
                </c:pt>
                <c:pt idx="1">
                  <c:v>2004.0</c:v>
                </c:pt>
                <c:pt idx="2">
                  <c:v>2005.0</c:v>
                </c:pt>
                <c:pt idx="3">
                  <c:v>2006.0</c:v>
                </c:pt>
                <c:pt idx="4">
                  <c:v>2007.0</c:v>
                </c:pt>
                <c:pt idx="5">
                  <c:v>2008.0</c:v>
                </c:pt>
                <c:pt idx="6">
                  <c:v>2009.0</c:v>
                </c:pt>
                <c:pt idx="7">
                  <c:v>2010.0</c:v>
                </c:pt>
                <c:pt idx="8">
                  <c:v>2011.0</c:v>
                </c:pt>
                <c:pt idx="9">
                  <c:v>2012.0</c:v>
                </c:pt>
                <c:pt idx="10">
                  <c:v>2013.0</c:v>
                </c:pt>
                <c:pt idx="11">
                  <c:v>2014.0</c:v>
                </c:pt>
                <c:pt idx="12">
                  <c:v>2015.0</c:v>
                </c:pt>
                <c:pt idx="13">
                  <c:v>2016.0</c:v>
                </c:pt>
              </c:numCache>
            </c:numRef>
          </c:cat>
          <c:val>
            <c:numRef>
              <c:f>Sheet1!$E$2:$E$15</c:f>
              <c:numCache>
                <c:formatCode>0.00%</c:formatCode>
                <c:ptCount val="14"/>
                <c:pt idx="0">
                  <c:v>0.003</c:v>
                </c:pt>
                <c:pt idx="1">
                  <c:v>0.003</c:v>
                </c:pt>
                <c:pt idx="2">
                  <c:v>0.002</c:v>
                </c:pt>
                <c:pt idx="3">
                  <c:v>0.003</c:v>
                </c:pt>
                <c:pt idx="4">
                  <c:v>0.002</c:v>
                </c:pt>
                <c:pt idx="5">
                  <c:v>0.001</c:v>
                </c:pt>
                <c:pt idx="6">
                  <c:v>0.001</c:v>
                </c:pt>
                <c:pt idx="7">
                  <c:v>0.002</c:v>
                </c:pt>
                <c:pt idx="8">
                  <c:v>0.001</c:v>
                </c:pt>
                <c:pt idx="9">
                  <c:v>0.001</c:v>
                </c:pt>
                <c:pt idx="10">
                  <c:v>0.001</c:v>
                </c:pt>
                <c:pt idx="11">
                  <c:v>0.001</c:v>
                </c:pt>
                <c:pt idx="12">
                  <c:v>0.001</c:v>
                </c:pt>
                <c:pt idx="13">
                  <c:v>0.001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Extreme Weather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Sheet1!$A$2:$A$15</c:f>
              <c:numCache>
                <c:formatCode>General</c:formatCode>
                <c:ptCount val="14"/>
                <c:pt idx="0">
                  <c:v>2003.0</c:v>
                </c:pt>
                <c:pt idx="1">
                  <c:v>2004.0</c:v>
                </c:pt>
                <c:pt idx="2">
                  <c:v>2005.0</c:v>
                </c:pt>
                <c:pt idx="3">
                  <c:v>2006.0</c:v>
                </c:pt>
                <c:pt idx="4">
                  <c:v>2007.0</c:v>
                </c:pt>
                <c:pt idx="5">
                  <c:v>2008.0</c:v>
                </c:pt>
                <c:pt idx="6">
                  <c:v>2009.0</c:v>
                </c:pt>
                <c:pt idx="7">
                  <c:v>2010.0</c:v>
                </c:pt>
                <c:pt idx="8">
                  <c:v>2011.0</c:v>
                </c:pt>
                <c:pt idx="9">
                  <c:v>2012.0</c:v>
                </c:pt>
                <c:pt idx="10">
                  <c:v>2013.0</c:v>
                </c:pt>
                <c:pt idx="11">
                  <c:v>2014.0</c:v>
                </c:pt>
                <c:pt idx="12">
                  <c:v>2015.0</c:v>
                </c:pt>
                <c:pt idx="13">
                  <c:v>2016.0</c:v>
                </c:pt>
              </c:numCache>
            </c:numRef>
          </c:cat>
          <c:val>
            <c:numRef>
              <c:f>Sheet1!$F$2:$F$15</c:f>
              <c:numCache>
                <c:formatCode>0.00%</c:formatCode>
                <c:ptCount val="14"/>
                <c:pt idx="0">
                  <c:v>0.061</c:v>
                </c:pt>
                <c:pt idx="1">
                  <c:v>0.069</c:v>
                </c:pt>
                <c:pt idx="2">
                  <c:v>0.062</c:v>
                </c:pt>
                <c:pt idx="3">
                  <c:v>0.056</c:v>
                </c:pt>
                <c:pt idx="4">
                  <c:v>0.057</c:v>
                </c:pt>
                <c:pt idx="5">
                  <c:v>0.054</c:v>
                </c:pt>
                <c:pt idx="6">
                  <c:v>0.05</c:v>
                </c:pt>
                <c:pt idx="7">
                  <c:v>0.044</c:v>
                </c:pt>
                <c:pt idx="8">
                  <c:v>0.041</c:v>
                </c:pt>
                <c:pt idx="9">
                  <c:v>0.04</c:v>
                </c:pt>
                <c:pt idx="10">
                  <c:v>0.041</c:v>
                </c:pt>
                <c:pt idx="11">
                  <c:v>0.043</c:v>
                </c:pt>
                <c:pt idx="12">
                  <c:v>0.05</c:v>
                </c:pt>
                <c:pt idx="13">
                  <c:v>0.044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04485424"/>
        <c:axId val="-2103178576"/>
      </c:barChart>
      <c:catAx>
        <c:axId val="-2104485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3178576"/>
        <c:crosses val="autoZero"/>
        <c:auto val="1"/>
        <c:lblAlgn val="ctr"/>
        <c:lblOffset val="100"/>
        <c:noMultiLvlLbl val="0"/>
      </c:catAx>
      <c:valAx>
        <c:axId val="-2103178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4485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0957665363771974"/>
          <c:y val="0.780419555764485"/>
          <c:w val="0.971254366585472"/>
          <c:h val="0.1996799467230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Sheet1!$B$1:$B$2</c:f>
              <c:strCache>
                <c:ptCount val="2"/>
                <c:pt idx="0">
                  <c:v>Column4</c:v>
                </c:pt>
                <c:pt idx="1">
                  <c:v> 101 491 106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Sheet1!$A$2:$A$21</c:f>
              <c:strCache>
                <c:ptCount val="20"/>
                <c:pt idx="0">
                  <c:v>Atlanta GA</c:v>
                </c:pt>
                <c:pt idx="1">
                  <c:v>Chicago IL</c:v>
                </c:pt>
                <c:pt idx="2">
                  <c:v>Los Angeles CA</c:v>
                </c:pt>
                <c:pt idx="3">
                  <c:v>Dallas/Fort Worth TX</c:v>
                </c:pt>
                <c:pt idx="4">
                  <c:v>New York NY</c:v>
                </c:pt>
                <c:pt idx="5">
                  <c:v>Denver CO</c:v>
                </c:pt>
                <c:pt idx="6">
                  <c:v>San Francisco CA</c:v>
                </c:pt>
                <c:pt idx="7">
                  <c:v>Las Vegas NV</c:v>
                </c:pt>
                <c:pt idx="8">
                  <c:v>Charlotte NC</c:v>
                </c:pt>
                <c:pt idx="9">
                  <c:v>Miami FL</c:v>
                </c:pt>
                <c:pt idx="10">
                  <c:v>Phoenix AZ</c:v>
                </c:pt>
                <c:pt idx="11">
                  <c:v>Houston TX</c:v>
                </c:pt>
                <c:pt idx="12">
                  <c:v>Seattle WA</c:v>
                </c:pt>
                <c:pt idx="13">
                  <c:v>Orlando FL</c:v>
                </c:pt>
                <c:pt idx="14">
                  <c:v>Newark NJ</c:v>
                </c:pt>
                <c:pt idx="15">
                  <c:v>Minneapolis MN</c:v>
                </c:pt>
                <c:pt idx="16">
                  <c:v>Boston MA</c:v>
                </c:pt>
                <c:pt idx="17">
                  <c:v>Detroit MI</c:v>
                </c:pt>
                <c:pt idx="18">
                  <c:v>Philadelphia PA</c:v>
                </c:pt>
                <c:pt idx="19">
                  <c:v>New York NY</c:v>
                </c:pt>
              </c:strCache>
            </c:strRef>
          </c:cat>
          <c:val>
            <c:numRef>
              <c:f>Sheet1!$B$3:$B$21</c:f>
              <c:numCache>
                <c:formatCode>#\ ###\ ###\ ##0</c:formatCode>
                <c:ptCount val="19"/>
                <c:pt idx="0">
                  <c:v>7.6949504E7</c:v>
                </c:pt>
                <c:pt idx="1">
                  <c:v>7.4937004E7</c:v>
                </c:pt>
                <c:pt idx="2">
                  <c:v>6.4074762E7</c:v>
                </c:pt>
                <c:pt idx="3">
                  <c:v>5.6827154E7</c:v>
                </c:pt>
                <c:pt idx="4">
                  <c:v>5.4014502E7</c:v>
                </c:pt>
                <c:pt idx="5">
                  <c:v>5.0057887E7</c:v>
                </c:pt>
                <c:pt idx="6">
                  <c:v>4.54439E7</c:v>
                </c:pt>
                <c:pt idx="7">
                  <c:v>4.4876627E7</c:v>
                </c:pt>
                <c:pt idx="8">
                  <c:v>4.4350247E7</c:v>
                </c:pt>
                <c:pt idx="9">
                  <c:v>4.400384E7</c:v>
                </c:pt>
                <c:pt idx="10">
                  <c:v>4.3023224E7</c:v>
                </c:pt>
                <c:pt idx="11">
                  <c:v>4.2340537E7</c:v>
                </c:pt>
                <c:pt idx="12">
                  <c:v>3.8727749E7</c:v>
                </c:pt>
                <c:pt idx="13">
                  <c:v>3.7494704E7</c:v>
                </c:pt>
                <c:pt idx="14">
                  <c:v>3.6582854E7</c:v>
                </c:pt>
                <c:pt idx="15">
                  <c:v>3.3515905E7</c:v>
                </c:pt>
                <c:pt idx="16">
                  <c:v>3.3440112E7</c:v>
                </c:pt>
                <c:pt idx="17">
                  <c:v>3.1444403E7</c:v>
                </c:pt>
                <c:pt idx="18">
                  <c:v>2.8437668E7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41"/>
        <c:overlap val="100"/>
        <c:axId val="-2061595648"/>
        <c:axId val="-2000448992"/>
      </c:barChart>
      <c:catAx>
        <c:axId val="-2061595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0448992"/>
        <c:crosses val="autoZero"/>
        <c:auto val="1"/>
        <c:lblAlgn val="ctr"/>
        <c:lblOffset val="100"/>
        <c:noMultiLvlLbl val="0"/>
      </c:catAx>
      <c:valAx>
        <c:axId val="-2000448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61595648"/>
        <c:crosses val="autoZero"/>
        <c:crossBetween val="between"/>
        <c:dispUnits>
          <c:builtInUnit val="millions"/>
          <c:dispUnitsLbl>
            <c:layout>
              <c:manualLayout>
                <c:xMode val="edge"/>
                <c:yMode val="edge"/>
                <c:x val="0.0156156156156156"/>
                <c:y val="0.0206398348813209"/>
              </c:manualLayout>
            </c:layout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10C84D-3C98-744F-9709-103C0646CF99}" type="doc">
      <dgm:prSet loTypeId="urn:microsoft.com/office/officeart/2009/3/layout/StepUp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2BC52F4-DCD1-9E44-8435-DC5FAA4B0460}">
      <dgm:prSet phldrT="[Text]"/>
      <dgm:spPr/>
      <dgm:t>
        <a:bodyPr/>
        <a:lstStyle/>
        <a:p>
          <a:r>
            <a:rPr lang="en-US" dirty="0" smtClean="0"/>
            <a:t>Identify Busy Airports</a:t>
          </a:r>
          <a:endParaRPr lang="en-US" dirty="0"/>
        </a:p>
      </dgm:t>
    </dgm:pt>
    <dgm:pt modelId="{4A660B4A-7AA9-E048-AE28-E7DC6AD55561}" type="parTrans" cxnId="{A59B94E1-AA42-6C49-A9F3-5BD583A258DC}">
      <dgm:prSet/>
      <dgm:spPr/>
      <dgm:t>
        <a:bodyPr/>
        <a:lstStyle/>
        <a:p>
          <a:endParaRPr lang="en-US"/>
        </a:p>
      </dgm:t>
    </dgm:pt>
    <dgm:pt modelId="{3A86BFA9-D04B-7D49-BAE9-7BC6474A39E4}" type="sibTrans" cxnId="{A59B94E1-AA42-6C49-A9F3-5BD583A258DC}">
      <dgm:prSet/>
      <dgm:spPr/>
      <dgm:t>
        <a:bodyPr/>
        <a:lstStyle/>
        <a:p>
          <a:endParaRPr lang="en-US"/>
        </a:p>
      </dgm:t>
    </dgm:pt>
    <dgm:pt modelId="{4988990B-9439-6C4A-B3EF-4BCA28E592F1}">
      <dgm:prSet phldrT="[Text]"/>
      <dgm:spPr/>
      <dgm:t>
        <a:bodyPr/>
        <a:lstStyle/>
        <a:p>
          <a:r>
            <a:rPr lang="en-US" baseline="0" dirty="0" smtClean="0"/>
            <a:t>Flights within</a:t>
          </a:r>
        </a:p>
      </dgm:t>
    </dgm:pt>
    <dgm:pt modelId="{59A0263F-659E-EA42-B951-943981663580}" type="parTrans" cxnId="{4100BAD1-CC46-D54E-8508-64FD12085886}">
      <dgm:prSet/>
      <dgm:spPr/>
      <dgm:t>
        <a:bodyPr/>
        <a:lstStyle/>
        <a:p>
          <a:endParaRPr lang="en-US"/>
        </a:p>
      </dgm:t>
    </dgm:pt>
    <dgm:pt modelId="{A69428BC-FC50-5441-BD4C-1BB5600D022F}" type="sibTrans" cxnId="{4100BAD1-CC46-D54E-8508-64FD12085886}">
      <dgm:prSet/>
      <dgm:spPr/>
      <dgm:t>
        <a:bodyPr/>
        <a:lstStyle/>
        <a:p>
          <a:endParaRPr lang="en-US"/>
        </a:p>
      </dgm:t>
    </dgm:pt>
    <dgm:pt modelId="{5AC0C8E6-D60B-344F-BCA2-40289F7C9BA1}">
      <dgm:prSet phldrT="[Text]"/>
      <dgm:spPr/>
      <dgm:t>
        <a:bodyPr/>
        <a:lstStyle/>
        <a:p>
          <a:r>
            <a:rPr lang="en-US" dirty="0" smtClean="0"/>
            <a:t>Flight</a:t>
          </a:r>
          <a:r>
            <a:rPr lang="en-US" baseline="0" dirty="0" smtClean="0"/>
            <a:t> History</a:t>
          </a:r>
          <a:endParaRPr lang="en-US" dirty="0"/>
        </a:p>
      </dgm:t>
    </dgm:pt>
    <dgm:pt modelId="{E64085D9-90CA-9D4A-95E6-EAB893917A72}" type="parTrans" cxnId="{01F06F1D-568F-C643-A1E0-3010998102E5}">
      <dgm:prSet/>
      <dgm:spPr/>
      <dgm:t>
        <a:bodyPr/>
        <a:lstStyle/>
        <a:p>
          <a:endParaRPr lang="en-US"/>
        </a:p>
      </dgm:t>
    </dgm:pt>
    <dgm:pt modelId="{4E76AFEC-FF1B-0648-9DA3-6F5F6E163943}" type="sibTrans" cxnId="{01F06F1D-568F-C643-A1E0-3010998102E5}">
      <dgm:prSet/>
      <dgm:spPr/>
      <dgm:t>
        <a:bodyPr/>
        <a:lstStyle/>
        <a:p>
          <a:endParaRPr lang="en-US"/>
        </a:p>
      </dgm:t>
    </dgm:pt>
    <dgm:pt modelId="{EDF29735-0DEA-3147-9EB8-556D3480246E}">
      <dgm:prSet phldrT="[Text]"/>
      <dgm:spPr/>
      <dgm:t>
        <a:bodyPr/>
        <a:lstStyle/>
        <a:p>
          <a:r>
            <a:rPr lang="en-US" dirty="0" smtClean="0"/>
            <a:t>2015 top 20</a:t>
          </a:r>
          <a:endParaRPr lang="en-US" dirty="0"/>
        </a:p>
      </dgm:t>
    </dgm:pt>
    <dgm:pt modelId="{00B93A87-E863-CE42-AD9A-AC92FA42671E}" type="parTrans" cxnId="{7E27667F-7E1B-3B42-A0C3-B161D111D44B}">
      <dgm:prSet/>
      <dgm:spPr/>
      <dgm:t>
        <a:bodyPr/>
        <a:lstStyle/>
        <a:p>
          <a:endParaRPr lang="en-US"/>
        </a:p>
      </dgm:t>
    </dgm:pt>
    <dgm:pt modelId="{E09849EC-D88D-A64F-B5EA-9916967BAC2D}" type="sibTrans" cxnId="{7E27667F-7E1B-3B42-A0C3-B161D111D44B}">
      <dgm:prSet/>
      <dgm:spPr/>
      <dgm:t>
        <a:bodyPr/>
        <a:lstStyle/>
        <a:p>
          <a:endParaRPr lang="en-US"/>
        </a:p>
      </dgm:t>
    </dgm:pt>
    <dgm:pt modelId="{01AC99A5-8EDC-D843-AE9D-C4761D80F16E}">
      <dgm:prSet phldrT="[Text]"/>
      <dgm:spPr/>
      <dgm:t>
        <a:bodyPr/>
        <a:lstStyle/>
        <a:p>
          <a:r>
            <a:rPr lang="en-US" dirty="0" smtClean="0"/>
            <a:t>passenger traffic</a:t>
          </a:r>
          <a:endParaRPr lang="en-US" dirty="0"/>
        </a:p>
      </dgm:t>
    </dgm:pt>
    <dgm:pt modelId="{0AC51E64-86E8-C047-9E12-3DF0F611F37B}" type="parTrans" cxnId="{A3571556-93BD-CE4C-AFE0-C31C274217E6}">
      <dgm:prSet/>
      <dgm:spPr/>
      <dgm:t>
        <a:bodyPr/>
        <a:lstStyle/>
        <a:p>
          <a:endParaRPr lang="en-US"/>
        </a:p>
      </dgm:t>
    </dgm:pt>
    <dgm:pt modelId="{AA2C57E4-3F2B-4242-BA59-BC007B37A2A1}" type="sibTrans" cxnId="{A3571556-93BD-CE4C-AFE0-C31C274217E6}">
      <dgm:prSet/>
      <dgm:spPr/>
      <dgm:t>
        <a:bodyPr/>
        <a:lstStyle/>
        <a:p>
          <a:endParaRPr lang="en-US"/>
        </a:p>
      </dgm:t>
    </dgm:pt>
    <dgm:pt modelId="{00078924-CBE3-DA44-BE22-D35A85AFA5DD}">
      <dgm:prSet phldrT="[Text]"/>
      <dgm:spPr/>
      <dgm:t>
        <a:bodyPr/>
        <a:lstStyle/>
        <a:p>
          <a:r>
            <a:rPr lang="en-US" baseline="0" dirty="0" smtClean="0"/>
            <a:t>Nonstop only</a:t>
          </a:r>
        </a:p>
      </dgm:t>
    </dgm:pt>
    <dgm:pt modelId="{B48816B3-0E21-5940-8856-CC396CC1EC01}" type="parTrans" cxnId="{546E2BCD-51E1-9E46-9150-E8B398147D58}">
      <dgm:prSet/>
      <dgm:spPr/>
      <dgm:t>
        <a:bodyPr/>
        <a:lstStyle/>
        <a:p>
          <a:endParaRPr lang="en-US"/>
        </a:p>
      </dgm:t>
    </dgm:pt>
    <dgm:pt modelId="{E8BB1BFE-56E2-8941-9245-0ACDC18E0BE3}" type="sibTrans" cxnId="{546E2BCD-51E1-9E46-9150-E8B398147D58}">
      <dgm:prSet/>
      <dgm:spPr/>
      <dgm:t>
        <a:bodyPr/>
        <a:lstStyle/>
        <a:p>
          <a:endParaRPr lang="en-US"/>
        </a:p>
      </dgm:t>
    </dgm:pt>
    <dgm:pt modelId="{AF7006DF-B187-B641-A9A6-715B31FC7590}">
      <dgm:prSet phldrT="[Text]"/>
      <dgm:spPr/>
      <dgm:t>
        <a:bodyPr/>
        <a:lstStyle/>
        <a:p>
          <a:r>
            <a:rPr lang="en-US" dirty="0" smtClean="0"/>
            <a:t>Weeklong</a:t>
          </a:r>
          <a:endParaRPr lang="en-US" dirty="0"/>
        </a:p>
      </dgm:t>
    </dgm:pt>
    <dgm:pt modelId="{963F10E9-ADE2-C147-9FB4-E672A2F50321}" type="parTrans" cxnId="{F1CE5B85-B1F1-3A4B-8E9B-8D631D02F321}">
      <dgm:prSet/>
      <dgm:spPr/>
      <dgm:t>
        <a:bodyPr/>
        <a:lstStyle/>
        <a:p>
          <a:endParaRPr lang="en-US"/>
        </a:p>
      </dgm:t>
    </dgm:pt>
    <dgm:pt modelId="{85A29322-4F0B-7146-B51A-D7AA08283E8B}" type="sibTrans" cxnId="{F1CE5B85-B1F1-3A4B-8E9B-8D631D02F321}">
      <dgm:prSet/>
      <dgm:spPr/>
      <dgm:t>
        <a:bodyPr/>
        <a:lstStyle/>
        <a:p>
          <a:endParaRPr lang="en-US"/>
        </a:p>
      </dgm:t>
    </dgm:pt>
    <dgm:pt modelId="{D870346E-3485-B94E-B360-0A5A12887E8F}" type="pres">
      <dgm:prSet presAssocID="{7610C84D-3C98-744F-9709-103C0646CF99}" presName="rootnode" presStyleCnt="0">
        <dgm:presLayoutVars>
          <dgm:chMax/>
          <dgm:chPref/>
          <dgm:dir/>
          <dgm:animLvl val="lvl"/>
        </dgm:presLayoutVars>
      </dgm:prSet>
      <dgm:spPr/>
    </dgm:pt>
    <dgm:pt modelId="{0990D4AE-E964-0447-9351-41599889FBB3}" type="pres">
      <dgm:prSet presAssocID="{02BC52F4-DCD1-9E44-8435-DC5FAA4B0460}" presName="composite" presStyleCnt="0"/>
      <dgm:spPr/>
    </dgm:pt>
    <dgm:pt modelId="{9DCD86FB-D239-914A-A901-4F1933B9CB70}" type="pres">
      <dgm:prSet presAssocID="{02BC52F4-DCD1-9E44-8435-DC5FAA4B0460}" presName="LShape" presStyleLbl="alignNode1" presStyleIdx="0" presStyleCnt="5"/>
      <dgm:spPr/>
    </dgm:pt>
    <dgm:pt modelId="{E47D75BD-999F-B141-BE3E-AE701ADE28E9}" type="pres">
      <dgm:prSet presAssocID="{02BC52F4-DCD1-9E44-8435-DC5FAA4B0460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80E33-8602-C340-8116-7BEF0481FEA0}" type="pres">
      <dgm:prSet presAssocID="{02BC52F4-DCD1-9E44-8435-DC5FAA4B0460}" presName="Triangle" presStyleLbl="alignNode1" presStyleIdx="1" presStyleCnt="5"/>
      <dgm:spPr/>
    </dgm:pt>
    <dgm:pt modelId="{556C5860-3091-6A4A-8F7A-5D41CB161CAB}" type="pres">
      <dgm:prSet presAssocID="{3A86BFA9-D04B-7D49-BAE9-7BC6474A39E4}" presName="sibTrans" presStyleCnt="0"/>
      <dgm:spPr/>
    </dgm:pt>
    <dgm:pt modelId="{82DE2D89-DFC7-E246-919C-08214B1D7573}" type="pres">
      <dgm:prSet presAssocID="{3A86BFA9-D04B-7D49-BAE9-7BC6474A39E4}" presName="space" presStyleCnt="0"/>
      <dgm:spPr/>
    </dgm:pt>
    <dgm:pt modelId="{CAE7273F-A234-8242-9BEB-82478EC43053}" type="pres">
      <dgm:prSet presAssocID="{4988990B-9439-6C4A-B3EF-4BCA28E592F1}" presName="composite" presStyleCnt="0"/>
      <dgm:spPr/>
    </dgm:pt>
    <dgm:pt modelId="{3523D1F3-761D-2348-8C7F-7513926D0402}" type="pres">
      <dgm:prSet presAssocID="{4988990B-9439-6C4A-B3EF-4BCA28E592F1}" presName="LShape" presStyleLbl="alignNode1" presStyleIdx="2" presStyleCnt="5"/>
      <dgm:spPr/>
    </dgm:pt>
    <dgm:pt modelId="{1C0E13DD-094E-864B-8B70-D413A8E9FBF7}" type="pres">
      <dgm:prSet presAssocID="{4988990B-9439-6C4A-B3EF-4BCA28E592F1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DBAF66-D235-9344-8029-2C8F5705D015}" type="pres">
      <dgm:prSet presAssocID="{4988990B-9439-6C4A-B3EF-4BCA28E592F1}" presName="Triangle" presStyleLbl="alignNode1" presStyleIdx="3" presStyleCnt="5"/>
      <dgm:spPr/>
    </dgm:pt>
    <dgm:pt modelId="{220F3463-ED4D-574E-A960-968054FCAB85}" type="pres">
      <dgm:prSet presAssocID="{A69428BC-FC50-5441-BD4C-1BB5600D022F}" presName="sibTrans" presStyleCnt="0"/>
      <dgm:spPr/>
    </dgm:pt>
    <dgm:pt modelId="{CAC3DE4C-CEF5-6240-8B0B-EB6F68A7C9AD}" type="pres">
      <dgm:prSet presAssocID="{A69428BC-FC50-5441-BD4C-1BB5600D022F}" presName="space" presStyleCnt="0"/>
      <dgm:spPr/>
    </dgm:pt>
    <dgm:pt modelId="{E900BC7D-3D67-0E4E-B7FD-54A4EF80A37A}" type="pres">
      <dgm:prSet presAssocID="{5AC0C8E6-D60B-344F-BCA2-40289F7C9BA1}" presName="composite" presStyleCnt="0"/>
      <dgm:spPr/>
    </dgm:pt>
    <dgm:pt modelId="{2B88B710-D12A-774E-8E52-6409D6B0B0BB}" type="pres">
      <dgm:prSet presAssocID="{5AC0C8E6-D60B-344F-BCA2-40289F7C9BA1}" presName="LShape" presStyleLbl="alignNode1" presStyleIdx="4" presStyleCnt="5"/>
      <dgm:spPr/>
    </dgm:pt>
    <dgm:pt modelId="{128F3F6F-D42A-0047-802A-8D269EEDE249}" type="pres">
      <dgm:prSet presAssocID="{5AC0C8E6-D60B-344F-BCA2-40289F7C9BA1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8DE3F5E-468D-C043-AA9A-1CF8A2C0B259}" type="presOf" srcId="{02BC52F4-DCD1-9E44-8435-DC5FAA4B0460}" destId="{E47D75BD-999F-B141-BE3E-AE701ADE28E9}" srcOrd="0" destOrd="0" presId="urn:microsoft.com/office/officeart/2009/3/layout/StepUpProcess"/>
    <dgm:cxn modelId="{5B9CE9AC-FB86-F74C-B8FC-C285404D0917}" type="presOf" srcId="{00078924-CBE3-DA44-BE22-D35A85AFA5DD}" destId="{1C0E13DD-094E-864B-8B70-D413A8E9FBF7}" srcOrd="0" destOrd="1" presId="urn:microsoft.com/office/officeart/2009/3/layout/StepUpProcess"/>
    <dgm:cxn modelId="{1B4C61EE-61FD-CC4C-9DE0-D35BB5BE48AD}" type="presOf" srcId="{01AC99A5-8EDC-D843-AE9D-C4761D80F16E}" destId="{E47D75BD-999F-B141-BE3E-AE701ADE28E9}" srcOrd="0" destOrd="2" presId="urn:microsoft.com/office/officeart/2009/3/layout/StepUpProcess"/>
    <dgm:cxn modelId="{546E2BCD-51E1-9E46-9150-E8B398147D58}" srcId="{4988990B-9439-6C4A-B3EF-4BCA28E592F1}" destId="{00078924-CBE3-DA44-BE22-D35A85AFA5DD}" srcOrd="0" destOrd="0" parTransId="{B48816B3-0E21-5940-8856-CC396CC1EC01}" sibTransId="{E8BB1BFE-56E2-8941-9245-0ACDC18E0BE3}"/>
    <dgm:cxn modelId="{4100BAD1-CC46-D54E-8508-64FD12085886}" srcId="{7610C84D-3C98-744F-9709-103C0646CF99}" destId="{4988990B-9439-6C4A-B3EF-4BCA28E592F1}" srcOrd="1" destOrd="0" parTransId="{59A0263F-659E-EA42-B951-943981663580}" sibTransId="{A69428BC-FC50-5441-BD4C-1BB5600D022F}"/>
    <dgm:cxn modelId="{1AC92917-934C-0D4D-86BE-F46C7D01FF82}" type="presOf" srcId="{7610C84D-3C98-744F-9709-103C0646CF99}" destId="{D870346E-3485-B94E-B360-0A5A12887E8F}" srcOrd="0" destOrd="0" presId="urn:microsoft.com/office/officeart/2009/3/layout/StepUpProcess"/>
    <dgm:cxn modelId="{668ADC3F-3249-C643-A4D6-A8D03D02D1C7}" type="presOf" srcId="{5AC0C8E6-D60B-344F-BCA2-40289F7C9BA1}" destId="{128F3F6F-D42A-0047-802A-8D269EEDE249}" srcOrd="0" destOrd="0" presId="urn:microsoft.com/office/officeart/2009/3/layout/StepUpProcess"/>
    <dgm:cxn modelId="{0DEE24F5-0458-C24C-ACD1-02174086472A}" type="presOf" srcId="{4988990B-9439-6C4A-B3EF-4BCA28E592F1}" destId="{1C0E13DD-094E-864B-8B70-D413A8E9FBF7}" srcOrd="0" destOrd="0" presId="urn:microsoft.com/office/officeart/2009/3/layout/StepUpProcess"/>
    <dgm:cxn modelId="{A59B94E1-AA42-6C49-A9F3-5BD583A258DC}" srcId="{7610C84D-3C98-744F-9709-103C0646CF99}" destId="{02BC52F4-DCD1-9E44-8435-DC5FAA4B0460}" srcOrd="0" destOrd="0" parTransId="{4A660B4A-7AA9-E048-AE28-E7DC6AD55561}" sibTransId="{3A86BFA9-D04B-7D49-BAE9-7BC6474A39E4}"/>
    <dgm:cxn modelId="{A3571556-93BD-CE4C-AFE0-C31C274217E6}" srcId="{02BC52F4-DCD1-9E44-8435-DC5FAA4B0460}" destId="{01AC99A5-8EDC-D843-AE9D-C4761D80F16E}" srcOrd="1" destOrd="0" parTransId="{0AC51E64-86E8-C047-9E12-3DF0F611F37B}" sibTransId="{AA2C57E4-3F2B-4242-BA59-BC007B37A2A1}"/>
    <dgm:cxn modelId="{01F06F1D-568F-C643-A1E0-3010998102E5}" srcId="{7610C84D-3C98-744F-9709-103C0646CF99}" destId="{5AC0C8E6-D60B-344F-BCA2-40289F7C9BA1}" srcOrd="2" destOrd="0" parTransId="{E64085D9-90CA-9D4A-95E6-EAB893917A72}" sibTransId="{4E76AFEC-FF1B-0648-9DA3-6F5F6E163943}"/>
    <dgm:cxn modelId="{759F4BC7-9B0F-9D40-A999-2F29B48BBF3F}" type="presOf" srcId="{AF7006DF-B187-B641-A9A6-715B31FC7590}" destId="{128F3F6F-D42A-0047-802A-8D269EEDE249}" srcOrd="0" destOrd="1" presId="urn:microsoft.com/office/officeart/2009/3/layout/StepUpProcess"/>
    <dgm:cxn modelId="{7E27667F-7E1B-3B42-A0C3-B161D111D44B}" srcId="{02BC52F4-DCD1-9E44-8435-DC5FAA4B0460}" destId="{EDF29735-0DEA-3147-9EB8-556D3480246E}" srcOrd="0" destOrd="0" parTransId="{00B93A87-E863-CE42-AD9A-AC92FA42671E}" sibTransId="{E09849EC-D88D-A64F-B5EA-9916967BAC2D}"/>
    <dgm:cxn modelId="{F1CE5B85-B1F1-3A4B-8E9B-8D631D02F321}" srcId="{5AC0C8E6-D60B-344F-BCA2-40289F7C9BA1}" destId="{AF7006DF-B187-B641-A9A6-715B31FC7590}" srcOrd="0" destOrd="0" parTransId="{963F10E9-ADE2-C147-9FB4-E672A2F50321}" sibTransId="{85A29322-4F0B-7146-B51A-D7AA08283E8B}"/>
    <dgm:cxn modelId="{4BDB1F4C-163E-7448-8DDD-2AA7F58FBF12}" type="presOf" srcId="{EDF29735-0DEA-3147-9EB8-556D3480246E}" destId="{E47D75BD-999F-B141-BE3E-AE701ADE28E9}" srcOrd="0" destOrd="1" presId="urn:microsoft.com/office/officeart/2009/3/layout/StepUpProcess"/>
    <dgm:cxn modelId="{641B4E64-822F-E44B-9BE1-E9B81691F41E}" type="presParOf" srcId="{D870346E-3485-B94E-B360-0A5A12887E8F}" destId="{0990D4AE-E964-0447-9351-41599889FBB3}" srcOrd="0" destOrd="0" presId="urn:microsoft.com/office/officeart/2009/3/layout/StepUpProcess"/>
    <dgm:cxn modelId="{E9241846-22B0-7C40-BFA3-9EA02F3D98EA}" type="presParOf" srcId="{0990D4AE-E964-0447-9351-41599889FBB3}" destId="{9DCD86FB-D239-914A-A901-4F1933B9CB70}" srcOrd="0" destOrd="0" presId="urn:microsoft.com/office/officeart/2009/3/layout/StepUpProcess"/>
    <dgm:cxn modelId="{00F68924-AFF5-8C45-A8DA-CEF23E2C4FB9}" type="presParOf" srcId="{0990D4AE-E964-0447-9351-41599889FBB3}" destId="{E47D75BD-999F-B141-BE3E-AE701ADE28E9}" srcOrd="1" destOrd="0" presId="urn:microsoft.com/office/officeart/2009/3/layout/StepUpProcess"/>
    <dgm:cxn modelId="{FF7B9822-4701-3A44-BDD9-BE1584C71FA2}" type="presParOf" srcId="{0990D4AE-E964-0447-9351-41599889FBB3}" destId="{1A080E33-8602-C340-8116-7BEF0481FEA0}" srcOrd="2" destOrd="0" presId="urn:microsoft.com/office/officeart/2009/3/layout/StepUpProcess"/>
    <dgm:cxn modelId="{DF41C17B-C0AB-2C43-9084-950DF2761136}" type="presParOf" srcId="{D870346E-3485-B94E-B360-0A5A12887E8F}" destId="{556C5860-3091-6A4A-8F7A-5D41CB161CAB}" srcOrd="1" destOrd="0" presId="urn:microsoft.com/office/officeart/2009/3/layout/StepUpProcess"/>
    <dgm:cxn modelId="{54DC8B12-651F-B140-8C12-A0CE0687267B}" type="presParOf" srcId="{556C5860-3091-6A4A-8F7A-5D41CB161CAB}" destId="{82DE2D89-DFC7-E246-919C-08214B1D7573}" srcOrd="0" destOrd="0" presId="urn:microsoft.com/office/officeart/2009/3/layout/StepUpProcess"/>
    <dgm:cxn modelId="{AD4848BF-4A5E-8F46-A40D-CEFC00B594F6}" type="presParOf" srcId="{D870346E-3485-B94E-B360-0A5A12887E8F}" destId="{CAE7273F-A234-8242-9BEB-82478EC43053}" srcOrd="2" destOrd="0" presId="urn:microsoft.com/office/officeart/2009/3/layout/StepUpProcess"/>
    <dgm:cxn modelId="{536E7BFF-B929-834C-B193-E67D43E6CF5E}" type="presParOf" srcId="{CAE7273F-A234-8242-9BEB-82478EC43053}" destId="{3523D1F3-761D-2348-8C7F-7513926D0402}" srcOrd="0" destOrd="0" presId="urn:microsoft.com/office/officeart/2009/3/layout/StepUpProcess"/>
    <dgm:cxn modelId="{415BE1FE-CF6D-434C-8CB7-F294A4D12893}" type="presParOf" srcId="{CAE7273F-A234-8242-9BEB-82478EC43053}" destId="{1C0E13DD-094E-864B-8B70-D413A8E9FBF7}" srcOrd="1" destOrd="0" presId="urn:microsoft.com/office/officeart/2009/3/layout/StepUpProcess"/>
    <dgm:cxn modelId="{D6718047-EC27-624C-9D68-CF599ED081E0}" type="presParOf" srcId="{CAE7273F-A234-8242-9BEB-82478EC43053}" destId="{11DBAF66-D235-9344-8029-2C8F5705D015}" srcOrd="2" destOrd="0" presId="urn:microsoft.com/office/officeart/2009/3/layout/StepUpProcess"/>
    <dgm:cxn modelId="{A9AEDE3A-F3D6-904C-ACE1-52E57FC9117A}" type="presParOf" srcId="{D870346E-3485-B94E-B360-0A5A12887E8F}" destId="{220F3463-ED4D-574E-A960-968054FCAB85}" srcOrd="3" destOrd="0" presId="urn:microsoft.com/office/officeart/2009/3/layout/StepUpProcess"/>
    <dgm:cxn modelId="{7679BC30-2089-DA4F-B358-103BC2F52CA2}" type="presParOf" srcId="{220F3463-ED4D-574E-A960-968054FCAB85}" destId="{CAC3DE4C-CEF5-6240-8B0B-EB6F68A7C9AD}" srcOrd="0" destOrd="0" presId="urn:microsoft.com/office/officeart/2009/3/layout/StepUpProcess"/>
    <dgm:cxn modelId="{4159D82D-46D8-0542-BEA9-279B25771FB6}" type="presParOf" srcId="{D870346E-3485-B94E-B360-0A5A12887E8F}" destId="{E900BC7D-3D67-0E4E-B7FD-54A4EF80A37A}" srcOrd="4" destOrd="0" presId="urn:microsoft.com/office/officeart/2009/3/layout/StepUpProcess"/>
    <dgm:cxn modelId="{A2ECA110-EEE6-844F-86A8-012EF0F0C48A}" type="presParOf" srcId="{E900BC7D-3D67-0E4E-B7FD-54A4EF80A37A}" destId="{2B88B710-D12A-774E-8E52-6409D6B0B0BB}" srcOrd="0" destOrd="0" presId="urn:microsoft.com/office/officeart/2009/3/layout/StepUpProcess"/>
    <dgm:cxn modelId="{E4A02E14-F855-A04D-9AA4-9A0F7AC12FF1}" type="presParOf" srcId="{E900BC7D-3D67-0E4E-B7FD-54A4EF80A37A}" destId="{128F3F6F-D42A-0047-802A-8D269EEDE249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CD86FB-D239-914A-A901-4F1933B9CB70}">
      <dsp:nvSpPr>
        <dsp:cNvPr id="0" name=""/>
        <dsp:cNvSpPr/>
      </dsp:nvSpPr>
      <dsp:spPr>
        <a:xfrm rot="5400000">
          <a:off x="620343" y="1566210"/>
          <a:ext cx="1849981" cy="3078327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47D75BD-999F-B141-BE3E-AE701ADE28E9}">
      <dsp:nvSpPr>
        <dsp:cNvPr id="0" name=""/>
        <dsp:cNvSpPr/>
      </dsp:nvSpPr>
      <dsp:spPr>
        <a:xfrm>
          <a:off x="311535" y="2485967"/>
          <a:ext cx="2779131" cy="2436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Identify Busy Airports</a:t>
          </a:r>
          <a:endParaRPr lang="en-US" sz="32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/>
            <a:t>2015 top 20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/>
            <a:t>passenger traffic</a:t>
          </a:r>
          <a:endParaRPr lang="en-US" sz="2500" kern="1200" dirty="0"/>
        </a:p>
      </dsp:txBody>
      <dsp:txXfrm>
        <a:off x="311535" y="2485967"/>
        <a:ext cx="2779131" cy="2436071"/>
      </dsp:txXfrm>
    </dsp:sp>
    <dsp:sp modelId="{1A080E33-8602-C340-8116-7BEF0481FEA0}">
      <dsp:nvSpPr>
        <dsp:cNvPr id="0" name=""/>
        <dsp:cNvSpPr/>
      </dsp:nvSpPr>
      <dsp:spPr>
        <a:xfrm>
          <a:off x="2566302" y="1339580"/>
          <a:ext cx="524364" cy="524364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523D1F3-761D-2348-8C7F-7513926D0402}">
      <dsp:nvSpPr>
        <dsp:cNvPr id="0" name=""/>
        <dsp:cNvSpPr/>
      </dsp:nvSpPr>
      <dsp:spPr>
        <a:xfrm rot="5400000">
          <a:off x="4022543" y="724332"/>
          <a:ext cx="1849981" cy="3078327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0E13DD-094E-864B-8B70-D413A8E9FBF7}">
      <dsp:nvSpPr>
        <dsp:cNvPr id="0" name=""/>
        <dsp:cNvSpPr/>
      </dsp:nvSpPr>
      <dsp:spPr>
        <a:xfrm>
          <a:off x="3713735" y="1644089"/>
          <a:ext cx="2779131" cy="2436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baseline="0" dirty="0" smtClean="0"/>
            <a:t>Flights within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baseline="0" dirty="0" smtClean="0"/>
            <a:t>Nonstop only</a:t>
          </a:r>
        </a:p>
      </dsp:txBody>
      <dsp:txXfrm>
        <a:off x="3713735" y="1644089"/>
        <a:ext cx="2779131" cy="2436071"/>
      </dsp:txXfrm>
    </dsp:sp>
    <dsp:sp modelId="{11DBAF66-D235-9344-8029-2C8F5705D015}">
      <dsp:nvSpPr>
        <dsp:cNvPr id="0" name=""/>
        <dsp:cNvSpPr/>
      </dsp:nvSpPr>
      <dsp:spPr>
        <a:xfrm>
          <a:off x="5968502" y="497702"/>
          <a:ext cx="524364" cy="524364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88B710-D12A-774E-8E52-6409D6B0B0BB}">
      <dsp:nvSpPr>
        <dsp:cNvPr id="0" name=""/>
        <dsp:cNvSpPr/>
      </dsp:nvSpPr>
      <dsp:spPr>
        <a:xfrm rot="5400000">
          <a:off x="7424743" y="-117545"/>
          <a:ext cx="1849981" cy="3078327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8F3F6F-D42A-0047-802A-8D269EEDE249}">
      <dsp:nvSpPr>
        <dsp:cNvPr id="0" name=""/>
        <dsp:cNvSpPr/>
      </dsp:nvSpPr>
      <dsp:spPr>
        <a:xfrm>
          <a:off x="7115935" y="802211"/>
          <a:ext cx="2779131" cy="2436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Flight</a:t>
          </a:r>
          <a:r>
            <a:rPr lang="en-US" sz="3200" kern="1200" baseline="0" dirty="0" smtClean="0"/>
            <a:t> History</a:t>
          </a:r>
          <a:endParaRPr lang="en-US" sz="32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500" kern="1200" dirty="0" smtClean="0"/>
            <a:t>Weeklong</a:t>
          </a:r>
          <a:endParaRPr lang="en-US" sz="2500" kern="1200" dirty="0"/>
        </a:p>
      </dsp:txBody>
      <dsp:txXfrm>
        <a:off x="7115935" y="802211"/>
        <a:ext cx="2779131" cy="24360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DC904-7CBB-654F-8B0D-0C657E1D229C}" type="datetimeFigureOut">
              <a:rPr lang="en-US" smtClean="0"/>
              <a:t>10/6/17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586EF-C151-E74A-817B-C3EFC374A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083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Air Carrier:</a:t>
            </a:r>
            <a:r>
              <a:rPr lang="en-US" dirty="0" smtClean="0"/>
              <a:t> The cause of the cancellation or delay was due to circumstances within the airline's control (e.g. maintenance or crew problems, aircraft cleaning, baggage loading, fueling, etc.).</a:t>
            </a:r>
          </a:p>
          <a:p>
            <a:r>
              <a:rPr lang="en-US" b="1" dirty="0" smtClean="0"/>
              <a:t>Extreme Weather:</a:t>
            </a:r>
            <a:r>
              <a:rPr lang="en-US" dirty="0" smtClean="0"/>
              <a:t> Significant meteorological conditions (actual or forecasted) that, in the judgment of the carrier, delays or prevents the operation of a flight such as tornado, blizzard or hurricane.</a:t>
            </a:r>
          </a:p>
          <a:p>
            <a:r>
              <a:rPr lang="en-US" b="1" dirty="0" smtClean="0"/>
              <a:t>National Aviation System (NAS):</a:t>
            </a:r>
            <a:r>
              <a:rPr lang="en-US" dirty="0" smtClean="0"/>
              <a:t> Delays and cancellations attributable to the national aviation system that refer to a broad set of conditions, such as non-extreme weather conditions, airport operations, heavy traffic volume, and air traffic control.</a:t>
            </a:r>
          </a:p>
          <a:p>
            <a:r>
              <a:rPr lang="en-US" b="1" dirty="0" smtClean="0"/>
              <a:t>Late-arriving aircraft:</a:t>
            </a:r>
            <a:r>
              <a:rPr lang="en-US" dirty="0" smtClean="0"/>
              <a:t> A previous flight with same aircraft arrived late, causing the present flight to depart late.</a:t>
            </a:r>
          </a:p>
          <a:p>
            <a:r>
              <a:rPr lang="en-US" b="1" dirty="0" smtClean="0"/>
              <a:t>Security:</a:t>
            </a:r>
            <a:r>
              <a:rPr lang="en-US" dirty="0" smtClean="0"/>
              <a:t> Delays or cancellations caused by evacuation of a terminal or concourse, re-boarding of aircraft because of security breach, inoperative screening equipment and/or long lines in excess of 29 minutes at screening areas.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586EF-C151-E74A-817B-C3EFC374AE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67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12k flights records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586EF-C151-E74A-817B-C3EFC374AE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584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586EF-C151-E74A-817B-C3EFC374AE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39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586EF-C151-E74A-817B-C3EFC374AE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928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Delay_Arr</a:t>
            </a:r>
            <a:endParaRPr lang="en-US" dirty="0" smtClean="0"/>
          </a:p>
          <a:p>
            <a:r>
              <a:rPr lang="en-US" dirty="0" smtClean="0">
                <a:effectLst/>
              </a:rPr>
              <a:t>DAL -4.134888</a:t>
            </a:r>
          </a:p>
          <a:p>
            <a:r>
              <a:rPr lang="en-US" dirty="0" smtClean="0">
                <a:effectLst/>
              </a:rPr>
              <a:t>UAL -2.726073</a:t>
            </a:r>
          </a:p>
          <a:p>
            <a:r>
              <a:rPr lang="en-US" dirty="0" smtClean="0">
                <a:effectLst/>
              </a:rPr>
              <a:t>AAL -0.632399</a:t>
            </a:r>
          </a:p>
          <a:p>
            <a:r>
              <a:rPr lang="en-US" dirty="0" smtClean="0">
                <a:effectLst/>
              </a:rPr>
              <a:t>JBU 0.358238</a:t>
            </a:r>
          </a:p>
          <a:p>
            <a:r>
              <a:rPr lang="en-US" dirty="0" smtClean="0">
                <a:effectLst/>
              </a:rPr>
              <a:t>VRD 2.613793</a:t>
            </a:r>
          </a:p>
          <a:p>
            <a:r>
              <a:rPr lang="en-US" dirty="0" smtClean="0">
                <a:effectLst/>
              </a:rPr>
              <a:t>SWA 2.934722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586EF-C151-E74A-817B-C3EFC374AE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10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586EF-C151-E74A-817B-C3EFC374AE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521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indexDelay_Arr</a:t>
            </a:r>
            <a:endParaRPr lang="en-US" dirty="0" smtClean="0"/>
          </a:p>
          <a:p>
            <a:r>
              <a:rPr lang="en-US" dirty="0" smtClean="0">
                <a:effectLst/>
              </a:rPr>
              <a:t>DAL -4.134888</a:t>
            </a:r>
          </a:p>
          <a:p>
            <a:r>
              <a:rPr lang="en-US" dirty="0" smtClean="0">
                <a:effectLst/>
              </a:rPr>
              <a:t>UAL -2.726073</a:t>
            </a:r>
          </a:p>
          <a:p>
            <a:r>
              <a:rPr lang="en-US" dirty="0" smtClean="0">
                <a:effectLst/>
              </a:rPr>
              <a:t>AAL -0.632399</a:t>
            </a:r>
          </a:p>
          <a:p>
            <a:r>
              <a:rPr lang="en-US" dirty="0" smtClean="0">
                <a:effectLst/>
              </a:rPr>
              <a:t>JBU 0.358238</a:t>
            </a:r>
          </a:p>
          <a:p>
            <a:r>
              <a:rPr lang="en-US" dirty="0" smtClean="0">
                <a:effectLst/>
              </a:rPr>
              <a:t>VRD 2.613793</a:t>
            </a:r>
          </a:p>
          <a:p>
            <a:r>
              <a:rPr lang="en-US" dirty="0" smtClean="0">
                <a:effectLst/>
              </a:rPr>
              <a:t>SWA 2.934722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586EF-C151-E74A-817B-C3EFC374AE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9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918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4023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13990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0997402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73809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20078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33888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229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92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302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571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684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967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2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432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95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82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2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3917" r:id="rId12"/>
    <p:sldLayoutId id="2147483918" r:id="rId13"/>
    <p:sldLayoutId id="2147483919" r:id="rId14"/>
    <p:sldLayoutId id="2147483920" r:id="rId15"/>
    <p:sldLayoutId id="2147483921" r:id="rId16"/>
    <p:sldLayoutId id="2147483922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1.wdp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Can You Predict Flight Delay?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 smtClean="0"/>
              <a:t>cHUORAN wANG</a:t>
            </a:r>
          </a:p>
          <a:p>
            <a:pPr algn="r"/>
            <a:r>
              <a:rPr lang="en-US" dirty="0" smtClean="0"/>
              <a:t>2017.10.6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406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-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Linear Regression</a:t>
            </a:r>
          </a:p>
          <a:p>
            <a:pPr lvl="1"/>
            <a:r>
              <a:rPr lang="en-US" sz="2600" dirty="0" smtClean="0"/>
              <a:t> Normalization</a:t>
            </a:r>
          </a:p>
          <a:p>
            <a:pPr lvl="1"/>
            <a:r>
              <a:rPr lang="en-US" sz="2600" dirty="0"/>
              <a:t> </a:t>
            </a:r>
            <a:r>
              <a:rPr lang="en-US" sz="2600" dirty="0" smtClean="0"/>
              <a:t>Lasso</a:t>
            </a:r>
          </a:p>
          <a:p>
            <a:pPr lvl="1"/>
            <a:endParaRPr lang="en-US" sz="2600" dirty="0"/>
          </a:p>
          <a:p>
            <a:r>
              <a:rPr lang="en-US" sz="2800" dirty="0" smtClean="0"/>
              <a:t>Random Forest Regression</a:t>
            </a:r>
            <a:endParaRPr lang="en-US" sz="26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- Findings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Delay time predictive power</a:t>
            </a:r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563618"/>
              </p:ext>
            </p:extLst>
          </p:nvPr>
        </p:nvGraphicFramePr>
        <p:xfrm>
          <a:off x="1512582" y="2887130"/>
          <a:ext cx="8241020" cy="3048075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2669951"/>
                <a:gridCol w="1405467"/>
                <a:gridCol w="1303867"/>
                <a:gridCol w="1456266"/>
                <a:gridCol w="1405469"/>
              </a:tblGrid>
              <a:tr h="719670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Linear Regression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LR with Lasso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Random Forest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Random Forest </a:t>
                      </a:r>
                      <a:r>
                        <a:rPr lang="mr-IN" dirty="0" smtClean="0"/>
                        <a:t>–</a:t>
                      </a:r>
                      <a:r>
                        <a:rPr lang="en-US" baseline="0" dirty="0" smtClean="0"/>
                        <a:t> larger leaf</a:t>
                      </a:r>
                      <a:endParaRPr lang="en-US" dirty="0"/>
                    </a:p>
                  </a:txBody>
                  <a:tcPr/>
                </a:tc>
              </a:tr>
              <a:tr h="711225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Arrival</a:t>
                      </a:r>
                      <a:r>
                        <a:rPr lang="en-US" baseline="0" dirty="0" smtClean="0"/>
                        <a:t> Delay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0.006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0.007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0.05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dirty="0" smtClean="0"/>
                        <a:t>0.04</a:t>
                      </a:r>
                      <a:endParaRPr lang="en-US" dirty="0"/>
                    </a:p>
                  </a:txBody>
                  <a:tcPr anchor="ctr"/>
                </a:tc>
              </a:tr>
              <a:tr h="711225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Arrival Delay Level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/>
                        <a:t>0.013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0.017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dirty="0" smtClean="0"/>
                        <a:t>0.117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/>
                        <a:t>0.143</a:t>
                      </a:r>
                      <a:endParaRPr lang="en-US" dirty="0"/>
                    </a:p>
                  </a:txBody>
                  <a:tcPr anchor="ctr"/>
                </a:tc>
              </a:tr>
              <a:tr h="711225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Departure Delay Level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dirty="0" smtClean="0"/>
                        <a:t>0.02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0.104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0.08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781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- Findings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Relative important features</a:t>
            </a:r>
            <a:endParaRPr lang="en-US" sz="2600" dirty="0" smtClean="0"/>
          </a:p>
          <a:p>
            <a:pPr lvl="1"/>
            <a:endParaRPr lang="en-US" sz="2000" dirty="0" smtClean="0"/>
          </a:p>
          <a:p>
            <a:pPr lvl="1"/>
            <a:r>
              <a:rPr lang="en-US" sz="2000" dirty="0" smtClean="0"/>
              <a:t> flight duration (distance, duration)</a:t>
            </a:r>
          </a:p>
          <a:p>
            <a:pPr lvl="1"/>
            <a:r>
              <a:rPr lang="en-US" sz="2000" dirty="0" smtClean="0"/>
              <a:t> airport scale</a:t>
            </a:r>
          </a:p>
          <a:p>
            <a:pPr lvl="1"/>
            <a:r>
              <a:rPr lang="en-US" sz="2000" dirty="0"/>
              <a:t> </a:t>
            </a:r>
            <a:r>
              <a:rPr lang="en-US" sz="2000" dirty="0" smtClean="0"/>
              <a:t>day of week</a:t>
            </a:r>
          </a:p>
          <a:p>
            <a:pPr lvl="1"/>
            <a:endParaRPr lang="en-US" sz="2000" dirty="0" smtClean="0"/>
          </a:p>
          <a:p>
            <a:pPr marL="514350" indent="-457200"/>
            <a:r>
              <a:rPr lang="mr-IN" sz="2600" dirty="0"/>
              <a:t>¯\_(</a:t>
            </a:r>
            <a:r>
              <a:rPr lang="mr-IN" sz="2600" dirty="0" err="1"/>
              <a:t>ツ</a:t>
            </a:r>
            <a:r>
              <a:rPr lang="mr-IN" sz="2600" dirty="0"/>
              <a:t>)_/¯</a:t>
            </a:r>
          </a:p>
          <a:p>
            <a:pPr lvl="1"/>
            <a:r>
              <a:rPr lang="en-US" sz="2000" dirty="0" smtClean="0"/>
              <a:t> airline company</a:t>
            </a:r>
          </a:p>
          <a:p>
            <a:pPr lvl="1"/>
            <a:r>
              <a:rPr lang="en-US" sz="2000" dirty="0" smtClean="0"/>
              <a:t> time of day</a:t>
            </a:r>
          </a:p>
          <a:p>
            <a:pPr marL="457200" lvl="1" indent="0">
              <a:buNone/>
            </a:pPr>
            <a:endParaRPr lang="en-US" sz="2600" dirty="0"/>
          </a:p>
          <a:p>
            <a:pPr marL="457200" lvl="1" indent="0">
              <a:buNone/>
            </a:pPr>
            <a:endParaRPr lang="en-US" sz="2600" dirty="0"/>
          </a:p>
          <a:p>
            <a:pPr marL="457200" lvl="1" indent="0">
              <a:buNone/>
            </a:pPr>
            <a:endParaRPr lang="en-US" sz="2600" dirty="0" smtClean="0"/>
          </a:p>
          <a:p>
            <a:pPr marL="457200" lvl="1" indent="0">
              <a:buNone/>
            </a:pP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109726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More airports and airport information</a:t>
            </a:r>
          </a:p>
          <a:p>
            <a:pPr lvl="1"/>
            <a:r>
              <a:rPr lang="en-US" sz="2600" dirty="0"/>
              <a:t> </a:t>
            </a:r>
            <a:r>
              <a:rPr lang="en-US" sz="2600" dirty="0" smtClean="0"/>
              <a:t>Bigger difference </a:t>
            </a:r>
          </a:p>
          <a:p>
            <a:pPr lvl="1"/>
            <a:r>
              <a:rPr lang="en-US" sz="2600" dirty="0"/>
              <a:t> P</a:t>
            </a:r>
            <a:r>
              <a:rPr lang="en-US" sz="2600" dirty="0" smtClean="0"/>
              <a:t>assenger traffic</a:t>
            </a:r>
          </a:p>
          <a:p>
            <a:r>
              <a:rPr lang="en-US" sz="2800" dirty="0" smtClean="0"/>
              <a:t>Whole network</a:t>
            </a:r>
            <a:endParaRPr lang="en-US" sz="2800" dirty="0"/>
          </a:p>
          <a:p>
            <a:r>
              <a:rPr lang="en-US" sz="2800" dirty="0" smtClean="0"/>
              <a:t>Longer flight history</a:t>
            </a:r>
          </a:p>
          <a:p>
            <a:pPr lvl="1"/>
            <a:r>
              <a:rPr lang="en-US" sz="2600" dirty="0"/>
              <a:t> </a:t>
            </a:r>
            <a:r>
              <a:rPr lang="en-US" sz="2600" dirty="0" smtClean="0"/>
              <a:t>Incorporate events, holiday, weather</a:t>
            </a:r>
            <a:endParaRPr lang="en-US" sz="2800" dirty="0"/>
          </a:p>
          <a:p>
            <a:r>
              <a:rPr lang="en-US" sz="2800" dirty="0" smtClean="0"/>
              <a:t>Detailed airline performance metrics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1143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1605941125"/>
              </p:ext>
            </p:extLst>
          </p:nvPr>
        </p:nvGraphicFramePr>
        <p:xfrm>
          <a:off x="742950" y="438150"/>
          <a:ext cx="10572750" cy="6153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4294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1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Delay misery unpredictable with direct flight metrics</a:t>
            </a:r>
          </a:p>
          <a:p>
            <a:endParaRPr lang="en-US" sz="2800" dirty="0"/>
          </a:p>
          <a:p>
            <a:r>
              <a:rPr lang="en-US" sz="2800" dirty="0" smtClean="0"/>
              <a:t>Difference exist</a:t>
            </a:r>
          </a:p>
          <a:p>
            <a:pPr lvl="1"/>
            <a:r>
              <a:rPr lang="en-US" sz="2400" dirty="0"/>
              <a:t> </a:t>
            </a:r>
            <a:r>
              <a:rPr lang="en-US" sz="2400" dirty="0" smtClean="0"/>
              <a:t>flight duration</a:t>
            </a:r>
          </a:p>
          <a:p>
            <a:pPr lvl="1"/>
            <a:r>
              <a:rPr lang="en-US" sz="2400" dirty="0"/>
              <a:t> </a:t>
            </a:r>
            <a:r>
              <a:rPr lang="en-US" sz="2400" dirty="0" smtClean="0"/>
              <a:t>airports</a:t>
            </a:r>
          </a:p>
          <a:p>
            <a:pPr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578680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Flight Delay Reason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7310998"/>
              </p:ext>
            </p:extLst>
          </p:nvPr>
        </p:nvGraphicFramePr>
        <p:xfrm>
          <a:off x="800100" y="1428750"/>
          <a:ext cx="105918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9971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Flight Misery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Airport Misery Map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6110" y="1390650"/>
            <a:ext cx="10764839" cy="51149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0080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2091018"/>
            <a:ext cx="8946541" cy="4195481"/>
          </a:xfrm>
        </p:spPr>
        <p:txBody>
          <a:bodyPr>
            <a:normAutofit/>
          </a:bodyPr>
          <a:lstStyle/>
          <a:p>
            <a:r>
              <a:rPr lang="en-US" sz="2800" b="1" i="1" u="sng" dirty="0" smtClean="0"/>
              <a:t>We may suspect </a:t>
            </a:r>
            <a:r>
              <a:rPr lang="en-US" sz="2800" dirty="0" smtClean="0"/>
              <a:t>certain properties of flights may contribute to the flight delay</a:t>
            </a:r>
          </a:p>
          <a:p>
            <a:pPr lvl="1"/>
            <a:r>
              <a:rPr lang="en-US" sz="2400" dirty="0" smtClean="0"/>
              <a:t>Airline companies</a:t>
            </a:r>
          </a:p>
          <a:p>
            <a:pPr lvl="1"/>
            <a:r>
              <a:rPr lang="en-US" sz="2400" dirty="0" smtClean="0"/>
              <a:t>Airport</a:t>
            </a:r>
          </a:p>
          <a:p>
            <a:pPr lvl="1"/>
            <a:r>
              <a:rPr lang="en-US" sz="2400" dirty="0" smtClean="0"/>
              <a:t>Flight departure and arrival time </a:t>
            </a:r>
          </a:p>
          <a:p>
            <a:pPr lvl="1"/>
            <a:r>
              <a:rPr lang="en-US" sz="2400" dirty="0" smtClean="0"/>
              <a:t>Flight duration</a:t>
            </a:r>
          </a:p>
        </p:txBody>
      </p:sp>
    </p:spTree>
    <p:extLst>
      <p:ext uri="{BB962C8B-B14F-4D97-AF65-F5344CB8AC3E}">
        <p14:creationId xmlns:p14="http://schemas.microsoft.com/office/powerpoint/2010/main" val="182340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440484" y="2455902"/>
            <a:ext cx="6096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endParaRPr lang="en-US" dirty="0"/>
          </a:p>
          <a:p>
            <a:r>
              <a:rPr lang="en-US" sz="4800" dirty="0"/>
              <a:t> Are they true?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10725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and Scale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074" y="3271838"/>
            <a:ext cx="6556324" cy="2550819"/>
          </a:xfr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73463123"/>
              </p:ext>
            </p:extLst>
          </p:nvPr>
        </p:nvGraphicFramePr>
        <p:xfrm>
          <a:off x="942975" y="1152983"/>
          <a:ext cx="990123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52005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Raw Flight Information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Autofit/>
          </a:bodyPr>
          <a:lstStyle/>
          <a:p>
            <a:r>
              <a:rPr lang="en-US" sz="2800" dirty="0" smtClean="0"/>
              <a:t>Flight Number</a:t>
            </a:r>
          </a:p>
          <a:p>
            <a:r>
              <a:rPr lang="en-US" sz="2800" dirty="0" smtClean="0"/>
              <a:t>Time</a:t>
            </a:r>
          </a:p>
          <a:p>
            <a:pPr lvl="1"/>
            <a:r>
              <a:rPr lang="en-US" sz="2400" dirty="0" smtClean="0"/>
              <a:t>Schedule, Actual</a:t>
            </a:r>
          </a:p>
          <a:p>
            <a:pPr lvl="1"/>
            <a:r>
              <a:rPr lang="en-US" sz="2400" dirty="0" smtClean="0"/>
              <a:t>Gate, Taxi, Takeoff/Landing</a:t>
            </a:r>
          </a:p>
          <a:p>
            <a:r>
              <a:rPr lang="en-US" sz="2800" dirty="0" smtClean="0"/>
              <a:t>Flight </a:t>
            </a:r>
          </a:p>
          <a:p>
            <a:pPr lvl="1"/>
            <a:r>
              <a:rPr lang="en-US" sz="2400" dirty="0" smtClean="0"/>
              <a:t>Distance</a:t>
            </a:r>
          </a:p>
          <a:p>
            <a:pPr lvl="1"/>
            <a:r>
              <a:rPr lang="en-US" sz="2400" dirty="0" smtClean="0"/>
              <a:t>Speed</a:t>
            </a:r>
          </a:p>
          <a:p>
            <a:pPr lvl="1"/>
            <a:r>
              <a:rPr lang="en-US" sz="2400" dirty="0" smtClean="0"/>
              <a:t>Altitude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3777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10383839" cy="1400530"/>
          </a:xfrm>
        </p:spPr>
        <p:txBody>
          <a:bodyPr/>
          <a:lstStyle/>
          <a:p>
            <a:r>
              <a:rPr lang="en-US" dirty="0" smtClean="0"/>
              <a:t>Modeling </a:t>
            </a:r>
            <a:r>
              <a:rPr lang="mr-IN" dirty="0" smtClean="0"/>
              <a:t>–</a:t>
            </a:r>
            <a:r>
              <a:rPr lang="en-US" dirty="0" smtClean="0"/>
              <a:t>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Variables - Anything that was planned out</a:t>
            </a:r>
          </a:p>
          <a:p>
            <a:pPr marL="457200" lvl="1" indent="0">
              <a:buNone/>
            </a:pPr>
            <a:r>
              <a:rPr lang="en-US" sz="2400" dirty="0" smtClean="0"/>
              <a:t>Airline</a:t>
            </a:r>
          </a:p>
          <a:p>
            <a:pPr marL="457200" lvl="1" indent="0">
              <a:buNone/>
            </a:pPr>
            <a:r>
              <a:rPr lang="en-US" sz="2400" dirty="0" smtClean="0"/>
              <a:t>Schedule time</a:t>
            </a:r>
          </a:p>
          <a:p>
            <a:pPr marL="457200" lvl="1" indent="0">
              <a:buNone/>
            </a:pPr>
            <a:r>
              <a:rPr lang="en-US" sz="2400" dirty="0" smtClean="0"/>
              <a:t>Distance</a:t>
            </a:r>
          </a:p>
          <a:p>
            <a:pPr marL="457200" lvl="1" indent="0">
              <a:buNone/>
            </a:pPr>
            <a:r>
              <a:rPr lang="en-US" sz="2400" dirty="0" smtClean="0"/>
              <a:t>Airports</a:t>
            </a:r>
          </a:p>
          <a:p>
            <a:pPr marL="457200" lvl="1" indent="0">
              <a:buNone/>
            </a:pPr>
            <a:endParaRPr lang="en-US" sz="2000" dirty="0" smtClean="0"/>
          </a:p>
          <a:p>
            <a:r>
              <a:rPr lang="en-US" sz="2800" dirty="0" smtClean="0"/>
              <a:t>Target </a:t>
            </a:r>
            <a:r>
              <a:rPr lang="mr-IN" sz="2800" dirty="0" smtClean="0"/>
              <a:t>–</a:t>
            </a:r>
            <a:r>
              <a:rPr lang="en-US" sz="2800" dirty="0" smtClean="0"/>
              <a:t> Things </a:t>
            </a:r>
            <a:r>
              <a:rPr lang="en-US" sz="2800" dirty="0"/>
              <a:t>that </a:t>
            </a:r>
            <a:r>
              <a:rPr lang="en-US" sz="2800" dirty="0" smtClean="0"/>
              <a:t>actually happened</a:t>
            </a:r>
          </a:p>
          <a:p>
            <a:pPr marL="0" indent="0">
              <a:buNone/>
            </a:pPr>
            <a:r>
              <a:rPr lang="en-US" sz="2400" dirty="0" smtClean="0"/>
              <a:t>	Departure delay, arrival delay, runway waiting time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169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852556" cy="1400530"/>
          </a:xfrm>
        </p:spPr>
        <p:txBody>
          <a:bodyPr/>
          <a:lstStyle/>
          <a:p>
            <a:r>
              <a:rPr lang="en-US" dirty="0" smtClean="0"/>
              <a:t>Modeling </a:t>
            </a:r>
            <a:r>
              <a:rPr lang="mr-IN" dirty="0" smtClean="0"/>
              <a:t>–</a:t>
            </a:r>
            <a:r>
              <a:rPr lang="en-US" dirty="0" smtClean="0"/>
              <a:t> Feature and Target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467755" cy="4195481"/>
          </a:xfrm>
        </p:spPr>
        <p:txBody>
          <a:bodyPr>
            <a:normAutofit/>
          </a:bodyPr>
          <a:lstStyle/>
          <a:p>
            <a:r>
              <a:rPr lang="en-US" sz="2800" dirty="0" smtClean="0"/>
              <a:t>Categorical variables:</a:t>
            </a:r>
          </a:p>
          <a:p>
            <a:pPr lvl="1"/>
            <a:r>
              <a:rPr lang="en-US" sz="2200" dirty="0" smtClean="0"/>
              <a:t>Airline </a:t>
            </a:r>
            <a:r>
              <a:rPr lang="mr-IN" sz="2200" dirty="0" smtClean="0"/>
              <a:t>–</a:t>
            </a:r>
            <a:r>
              <a:rPr lang="en-US" sz="2200" dirty="0" smtClean="0"/>
              <a:t> 6 major</a:t>
            </a:r>
          </a:p>
          <a:p>
            <a:pPr lvl="1"/>
            <a:r>
              <a:rPr lang="en-US" sz="2200" dirty="0" smtClean="0"/>
              <a:t>Day of week</a:t>
            </a:r>
          </a:p>
          <a:p>
            <a:pPr lvl="1"/>
            <a:r>
              <a:rPr lang="en-US" sz="2200" dirty="0" smtClean="0"/>
              <a:t>Time of day</a:t>
            </a:r>
          </a:p>
          <a:p>
            <a:pPr lvl="1"/>
            <a:r>
              <a:rPr lang="en-US" sz="2200" dirty="0" smtClean="0"/>
              <a:t>Airport</a:t>
            </a:r>
          </a:p>
          <a:p>
            <a:pPr lvl="1"/>
            <a:endParaRPr lang="en-US" sz="26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66934" y="4150658"/>
            <a:ext cx="5503334" cy="2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800" dirty="0" smtClean="0"/>
              <a:t>Target variable choice</a:t>
            </a:r>
          </a:p>
          <a:p>
            <a:pPr lvl="1"/>
            <a:r>
              <a:rPr lang="en-US" sz="2600" dirty="0" smtClean="0"/>
              <a:t>Departure, arrival, runway</a:t>
            </a:r>
          </a:p>
          <a:p>
            <a:r>
              <a:rPr lang="en-US" sz="2800" dirty="0" smtClean="0"/>
              <a:t>Target scale</a:t>
            </a:r>
          </a:p>
          <a:p>
            <a:pPr lvl="1"/>
            <a:r>
              <a:rPr lang="en-US" sz="2600" dirty="0" smtClean="0"/>
              <a:t>Real time, degree</a:t>
            </a:r>
          </a:p>
          <a:p>
            <a:pPr lvl="1"/>
            <a:endParaRPr lang="en-US" sz="2600" dirty="0"/>
          </a:p>
          <a:p>
            <a:pPr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23395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1440</TotalTime>
  <Words>288</Words>
  <Application>Microsoft Macintosh PowerPoint</Application>
  <PresentationFormat>Widescreen</PresentationFormat>
  <Paragraphs>130</Paragraphs>
  <Slides>16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Century Gothic</vt:lpstr>
      <vt:lpstr>Mangal</vt:lpstr>
      <vt:lpstr>Wingdings 3</vt:lpstr>
      <vt:lpstr>Arial</vt:lpstr>
      <vt:lpstr>Ion</vt:lpstr>
      <vt:lpstr>Can You Predict Flight Delay? </vt:lpstr>
      <vt:lpstr>Flight Delay Reason</vt:lpstr>
      <vt:lpstr>Flight Misery</vt:lpstr>
      <vt:lpstr>Goal</vt:lpstr>
      <vt:lpstr>Goal</vt:lpstr>
      <vt:lpstr>Data and Scale</vt:lpstr>
      <vt:lpstr>Raw Flight Information</vt:lpstr>
      <vt:lpstr>Modeling – Framework</vt:lpstr>
      <vt:lpstr>Modeling – Feature and Target Setup</vt:lpstr>
      <vt:lpstr>Modeling - Approach</vt:lpstr>
      <vt:lpstr>Modeling - Findings</vt:lpstr>
      <vt:lpstr>Modeling - Findings</vt:lpstr>
      <vt:lpstr>Future Work</vt:lpstr>
      <vt:lpstr>PowerPoint Presentation</vt:lpstr>
      <vt:lpstr>PowerPoint Presentation</vt:lpstr>
      <vt:lpstr>Conclusions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 Flight Delay</dc:title>
  <dc:creator>Cleo Wang</dc:creator>
  <cp:lastModifiedBy>Cleo Wang</cp:lastModifiedBy>
  <cp:revision>31</cp:revision>
  <dcterms:created xsi:type="dcterms:W3CDTF">2017-10-05T22:55:16Z</dcterms:created>
  <dcterms:modified xsi:type="dcterms:W3CDTF">2017-10-06T22:55:56Z</dcterms:modified>
</cp:coreProperties>
</file>

<file path=docProps/thumbnail.jpeg>
</file>